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66824dab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466824dab1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66824dab1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466824dab1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566b36ee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4566b36ee4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66824da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466824dab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66824dab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466824dab1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66824dab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466824dab1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66824dab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466824dab1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66824dab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466824dab1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66824dab1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66824dab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66824de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466824de9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66824dab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466824dab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66824de9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466824de91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66824de9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466824de91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66824dab1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66824dab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66824dab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466824dab1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66824dab1_4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66824dab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66824dab1_4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66824dab1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66824dab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466824dab1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66824dab1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66824dab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66824de9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66824de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6824dab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66824da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i="0" sz="8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1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b="1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i="0" sz="8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0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D2CDB0"/>
          </a:solidFill>
          <a:ln>
            <a:noFill/>
          </a:ln>
        </p:spPr>
        <p:txBody>
          <a:bodyPr anchorCtr="0" anchor="t" bIns="45700" lIns="457200" spcFirstLastPara="1" rIns="0" wrap="square" tIns="457200"/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gif"/><Relationship Id="rId4" Type="http://schemas.openxmlformats.org/officeDocument/2006/relationships/image" Target="../media/image19.jpg"/><Relationship Id="rId5" Type="http://schemas.openxmlformats.org/officeDocument/2006/relationships/image" Target="../media/image22.jpg"/><Relationship Id="rId6" Type="http://schemas.openxmlformats.org/officeDocument/2006/relationships/image" Target="../media/image1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Are Hate Crimes correlated to other factors?</a:t>
            </a:r>
            <a:endParaRPr b="0" i="0" sz="80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Calibri"/>
              <a:buNone/>
            </a:pPr>
            <a:r>
              <a:rPr b="0" i="0" lang="en-US" sz="222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TEAM E: NABIL, DUSTIN, JESSICA, DAN			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Calibri"/>
              <a:buNone/>
            </a:pPr>
            <a:r>
              <a:rPr b="0" i="0" lang="en-US" sz="222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							OCTOBER 27, 2018</a:t>
            </a:r>
            <a:endParaRPr b="0" i="0" sz="222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B4A7D6"/>
                </a:solidFill>
                <a:latin typeface="Calibri"/>
                <a:ea typeface="Calibri"/>
                <a:cs typeface="Calibri"/>
                <a:sym typeface="Calibri"/>
              </a:rPr>
              <a:t>Hate</a:t>
            </a:r>
            <a:r>
              <a:rPr b="0" i="0" lang="en-US" sz="48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4800" u="none" cap="none" strike="noStrike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Crime</a:t>
            </a:r>
            <a:r>
              <a:rPr b="0" i="0" lang="en-US" sz="48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4800" u="none" cap="none" strike="noStrike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4800" u="none" cap="none" strike="noStrike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Highest Average by State (2012 – 2016):</a:t>
            </a:r>
            <a:endParaRPr b="0" i="0" sz="3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51C75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New Jersey (54.1)</a:t>
            </a:r>
            <a:endParaRPr b="0" i="0" sz="2400" u="none" cap="none" strike="noStrike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Massachusetts (53.3)</a:t>
            </a:r>
            <a:endParaRPr>
              <a:solidFill>
                <a:srgbClr val="674EA7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North Dakota (48.8)</a:t>
            </a:r>
            <a:endParaRPr>
              <a:solidFill>
                <a:srgbClr val="8E7CC3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4A7D6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B4A7D6"/>
                </a:solidFill>
                <a:latin typeface="Calibri"/>
                <a:ea typeface="Calibri"/>
                <a:cs typeface="Calibri"/>
                <a:sym typeface="Calibri"/>
              </a:rPr>
              <a:t>Kentucky (44.3)</a:t>
            </a:r>
            <a:endParaRPr>
              <a:solidFill>
                <a:srgbClr val="B4A7D6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9D2E9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D9D2E9"/>
                </a:solidFill>
                <a:latin typeface="Calibri"/>
                <a:ea typeface="Calibri"/>
                <a:cs typeface="Calibri"/>
                <a:sym typeface="Calibri"/>
              </a:rPr>
              <a:t>Washington (40.3)</a:t>
            </a:r>
            <a:endParaRPr b="0" i="0" sz="2400" u="none" cap="none" strike="noStrike">
              <a:solidFill>
                <a:srgbClr val="D9D2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Median Household Income </a:t>
            </a:r>
            <a:b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Discovery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/>
              <a:t>Median Household Income conveniently already came in .csv from census.gov as a five-year average.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062" y="343949"/>
            <a:ext cx="11157358" cy="552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Median</a:t>
            </a: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4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Household</a:t>
            </a: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4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Income</a:t>
            </a: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Results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Lowest Average by State (2012 – 2016):</a:t>
            </a:r>
            <a:endParaRPr b="0" i="0" sz="3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Mississippi (41k)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Arkansas (42k)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West Virginia (43k)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Alabama (45k)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Kentucky (45k)</a:t>
            </a:r>
            <a:endParaRPr b="0" i="0" sz="2400" u="none" cap="none" strike="noStrik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1097280" y="286604"/>
            <a:ext cx="10058400" cy="6194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Calibri"/>
              <a:buNone/>
            </a:pPr>
            <a:r>
              <a:rPr b="0" i="0" lang="en-US" sz="432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Hate Crime vs Median Household Income</a:t>
            </a:r>
            <a:endParaRPr b="0" i="0" sz="432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50" y="2093800"/>
            <a:ext cx="5590200" cy="35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2050" y="2094375"/>
            <a:ext cx="5590200" cy="35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Hate Crime &amp; Household Income Correlation?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TOP FIVE HATE CRIME INCIDENT STATES (10% OF POP.)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1" marL="65836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Jersey (54.1)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Massachusetts (53.3)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North Dakota (48.8)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Kentucky (44.3)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Washington (40.3)</a:t>
            </a:r>
            <a:endParaRPr/>
          </a:p>
          <a:p>
            <a:pPr indent="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7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BOTTOM FIVE MEDIAN HOUSEHOLD INCOME STATES (10% OF POP.)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7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1" marL="65836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Mississippi (41k)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Arkansas (42k)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West Virginia (43k)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Alabama (45k)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Kentucky (45k)</a:t>
            </a:r>
            <a:endParaRPr/>
          </a:p>
          <a:p>
            <a:pPr indent="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THERE </a:t>
            </a:r>
            <a:r>
              <a:rPr b="0" i="0" lang="en-US" sz="4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b="0" i="0" lang="en-US" sz="4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HEAT</a:t>
            </a:r>
            <a:r>
              <a:rPr lang="en-US">
                <a:solidFill>
                  <a:srgbClr val="FF0000"/>
                </a:solidFill>
              </a:rPr>
              <a:t> ON KENTUCKY</a:t>
            </a:r>
            <a:r>
              <a:rPr b="0" i="0" lang="en-US" sz="4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!!</a:t>
            </a:r>
            <a:endParaRPr b="0" i="0" sz="4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5479" y="2055303"/>
            <a:ext cx="6971251" cy="3766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Education Data Discovery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27000" lvl="0" marL="9144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 "/>
            </a:pPr>
            <a:r>
              <a:rPr b="1" lang="en-US" sz="1750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rPr>
              <a:t>State by State 2015-16 Graduation Rates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7000" lvl="0" marL="91440" rtl="0" algn="l">
              <a:spcBef>
                <a:spcPts val="1400"/>
              </a:spcBef>
              <a:spcAft>
                <a:spcPts val="0"/>
              </a:spcAft>
              <a:buSzPts val="2000"/>
              <a:buFont typeface="Arial"/>
              <a:buChar char=" 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Source: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82880" lvl="1" marL="384048" rtl="0" algn="l"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◦"/>
            </a:pPr>
            <a:r>
              <a:rPr lang="en-US">
                <a:solidFill>
                  <a:srgbClr val="46464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Education Week Research Center Analysis of NCES data, 2017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7000" lvl="0" marL="91440" rtl="0" algn="l">
              <a:spcBef>
                <a:spcPts val="1600"/>
              </a:spcBef>
              <a:spcAft>
                <a:spcPts val="0"/>
              </a:spcAft>
              <a:buSzPts val="2000"/>
              <a:buFont typeface="Arial"/>
              <a:buChar char=" 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Definitions: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82880" lvl="1" marL="384048" rtl="0" algn="l"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◦"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Public high school 4-year adjusted cohort graduation rate (ACGR), for the United States, the 50 states, and the District of Columbia: School year 2015–16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5" y="0"/>
            <a:ext cx="12095175" cy="63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800"/>
              <a:buFont typeface="Calibri"/>
              <a:buNone/>
            </a:pPr>
            <a:r>
              <a:rPr lang="en-US">
                <a:solidFill>
                  <a:srgbClr val="6D9EEB"/>
                </a:solidFill>
              </a:rPr>
              <a:t>Education</a:t>
            </a:r>
            <a:r>
              <a:rPr lang="en-US">
                <a:solidFill>
                  <a:srgbClr val="7030A0"/>
                </a:solidFill>
              </a:rPr>
              <a:t> </a:t>
            </a:r>
            <a:r>
              <a:rPr lang="en-US">
                <a:solidFill>
                  <a:srgbClr val="1155CC"/>
                </a:solidFill>
              </a:rPr>
              <a:t>Results</a:t>
            </a:r>
            <a:endParaRPr b="0" i="0" sz="4800" u="none" cap="none" strike="noStrike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Lowest High School Graduation Rate</a:t>
            </a: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by State  2016:</a:t>
            </a:r>
            <a:endParaRPr b="0" i="0" sz="2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1C4587"/>
                </a:solidFill>
              </a:rPr>
              <a:t>New Mexico (</a:t>
            </a:r>
            <a:r>
              <a:rPr b="0" i="0" lang="en-US" sz="2400" u="none" cap="none" strike="noStrik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71.8)</a:t>
            </a:r>
            <a:endParaRPr sz="2400">
              <a:solidFill>
                <a:srgbClr val="1C4587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>
                <a:solidFill>
                  <a:srgbClr val="1155CC"/>
                </a:solidFill>
              </a:rPr>
              <a:t>evada (</a:t>
            </a:r>
            <a:r>
              <a:rPr b="0" i="0" lang="en-US" sz="2400" u="none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73.6) </a:t>
            </a:r>
            <a:endParaRPr sz="2400">
              <a:solidFill>
                <a:srgbClr val="1155CC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C78D8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400">
                <a:solidFill>
                  <a:srgbClr val="3C78D8"/>
                </a:solidFill>
              </a:rPr>
              <a:t>regon (</a:t>
            </a:r>
            <a:r>
              <a:rPr b="0" i="0" lang="en-US" sz="2400" u="none" cap="none" strike="noStrike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74.8)</a:t>
            </a:r>
            <a:endParaRPr sz="2400">
              <a:solidFill>
                <a:srgbClr val="3C78D8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D9EEB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6D9EEB"/>
                </a:solidFill>
              </a:rPr>
              <a:t>Arkansas (</a:t>
            </a:r>
            <a:r>
              <a:rPr b="0" i="0" lang="en-US" sz="2400" u="none" cap="none" strike="noStrike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76.1</a:t>
            </a:r>
            <a:r>
              <a:rPr lang="en-US" sz="2400">
                <a:solidFill>
                  <a:srgbClr val="6D9EEB"/>
                </a:solidFill>
              </a:rPr>
              <a:t>)</a:t>
            </a:r>
            <a:endParaRPr sz="2400">
              <a:solidFill>
                <a:srgbClr val="6D9EEB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A4C2F4"/>
              </a:buClr>
              <a:buSzPts val="2400"/>
              <a:buAutoNum type="arabicPeriod"/>
            </a:pPr>
            <a:r>
              <a:rPr lang="en-US" sz="2400">
                <a:solidFill>
                  <a:srgbClr val="A4C2F4"/>
                </a:solidFill>
              </a:rPr>
              <a:t>Louisiana (78.6)</a:t>
            </a:r>
            <a:endParaRPr sz="2400">
              <a:solidFill>
                <a:srgbClr val="A4C2F4"/>
              </a:solidFill>
            </a:endParaRPr>
          </a:p>
          <a:p>
            <a:pPr indent="0" lvl="0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030A0"/>
              </a:solidFill>
            </a:endParaRPr>
          </a:p>
          <a:p>
            <a:pPr indent="0" lvl="0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030A0"/>
              </a:solidFill>
            </a:endParaRPr>
          </a:p>
          <a:p>
            <a:pPr indent="0" lvl="0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030A0"/>
                </a:solidFill>
              </a:rPr>
              <a:t>*</a:t>
            </a:r>
            <a:r>
              <a:rPr lang="en-US" sz="2400">
                <a:solidFill>
                  <a:srgbClr val="1155CC"/>
                </a:solidFill>
              </a:rPr>
              <a:t>to be consistent with hate crime data, the data excludes DC</a:t>
            </a:r>
            <a:endParaRPr sz="24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Background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 sz="3200"/>
              <a:t>Asked different nonprofit workers for worthy projects</a:t>
            </a:r>
            <a:endParaRPr/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 sz="3200"/>
              <a:t>Received a request to map different economic factors onto different states (for a nonprofit that works on income inequity)</a:t>
            </a:r>
            <a:endParaRPr sz="3200"/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Decided to compare different economic indicators against discrimination</a:t>
            </a:r>
            <a:endParaRPr sz="3200"/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Used hate crimes as proxy for overall discrimination rates</a:t>
            </a:r>
            <a:endParaRPr sz="3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Hate Crime vs. Education Analysis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1097274" y="1845725"/>
            <a:ext cx="111987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[Previous slide is both heatmaps side by side.]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Insert findings here.</a:t>
            </a:r>
            <a:endParaRPr/>
          </a:p>
          <a:p>
            <a:pPr indent="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600" y="1969525"/>
            <a:ext cx="5540100" cy="377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92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825" y="1969525"/>
            <a:ext cx="5698001" cy="377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Hate Crime</a:t>
            </a: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>
                <a:solidFill>
                  <a:srgbClr val="0000FF"/>
                </a:solidFill>
              </a:rPr>
              <a:t>Education</a:t>
            </a:r>
            <a:r>
              <a:rPr lang="en-US"/>
              <a:t> Correlation</a:t>
            </a: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3"/>
          <p:cNvSpPr txBox="1"/>
          <p:nvPr>
            <p:ph idx="4294967295" type="body"/>
          </p:nvPr>
        </p:nvSpPr>
        <p:spPr>
          <a:xfrm>
            <a:off x="109728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TOP FIVE HATE CRIME INCIDENT STATES (10% OF POP.)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3"/>
          <p:cNvSpPr txBox="1"/>
          <p:nvPr>
            <p:ph idx="4294967295" type="body"/>
          </p:nvPr>
        </p:nvSpPr>
        <p:spPr>
          <a:xfrm>
            <a:off x="1097280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1" marL="65836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New Jersey (54.1)</a:t>
            </a:r>
            <a:endParaRPr>
              <a:solidFill>
                <a:srgbClr val="9900FF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Massachusetts (53.3)</a:t>
            </a:r>
            <a:endParaRPr>
              <a:solidFill>
                <a:srgbClr val="9900FF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North Dakota (48.8)</a:t>
            </a:r>
            <a:endParaRPr>
              <a:solidFill>
                <a:srgbClr val="9900FF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Kentucky (44.3)</a:t>
            </a:r>
            <a:endParaRPr>
              <a:solidFill>
                <a:srgbClr val="9900FF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Washington (40.3</a:t>
            </a:r>
            <a:r>
              <a:rPr b="0" i="0" lang="en-US" sz="2400" u="none" cap="none" strike="noStrike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rgbClr val="674EA7"/>
              </a:solidFill>
            </a:endParaRPr>
          </a:p>
          <a:p>
            <a:pPr indent="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3"/>
          <p:cNvSpPr txBox="1"/>
          <p:nvPr>
            <p:ph idx="4294967295" type="body"/>
          </p:nvPr>
        </p:nvSpPr>
        <p:spPr>
          <a:xfrm>
            <a:off x="621792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BOTTOM FIVE </a:t>
            </a:r>
            <a:r>
              <a:rPr lang="en-US"/>
              <a:t>HIGH SCHOOL GRADUATION RATE </a:t>
            </a: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STATES (10% OF POP.)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3"/>
          <p:cNvSpPr txBox="1"/>
          <p:nvPr>
            <p:ph idx="4294967295" type="body"/>
          </p:nvPr>
        </p:nvSpPr>
        <p:spPr>
          <a:xfrm>
            <a:off x="6217920" y="24855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 sz="2400">
                <a:solidFill>
                  <a:srgbClr val="0000FF"/>
                </a:solidFill>
              </a:rPr>
              <a:t>New Mexico (71.8)</a:t>
            </a:r>
            <a:endParaRPr sz="2400">
              <a:solidFill>
                <a:srgbClr val="0000FF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 sz="2400">
                <a:solidFill>
                  <a:srgbClr val="0000FF"/>
                </a:solidFill>
              </a:rPr>
              <a:t>Nevada (73.6) </a:t>
            </a:r>
            <a:endParaRPr sz="2400">
              <a:solidFill>
                <a:srgbClr val="0000FF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 sz="2400">
                <a:solidFill>
                  <a:srgbClr val="0000FF"/>
                </a:solidFill>
              </a:rPr>
              <a:t>Oregon (74.8)</a:t>
            </a:r>
            <a:endParaRPr sz="2400">
              <a:solidFill>
                <a:srgbClr val="0000FF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 sz="2400">
                <a:solidFill>
                  <a:srgbClr val="0000FF"/>
                </a:solidFill>
              </a:rPr>
              <a:t>Arkansas (76.1)</a:t>
            </a:r>
            <a:endParaRPr sz="2400">
              <a:solidFill>
                <a:srgbClr val="0000FF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 sz="2400">
                <a:solidFill>
                  <a:srgbClr val="0000FF"/>
                </a:solidFill>
              </a:rPr>
              <a:t>Louisiana (78.6)</a:t>
            </a:r>
            <a:endParaRPr sz="2400">
              <a:solidFill>
                <a:srgbClr val="0000FF"/>
              </a:solidFill>
            </a:endParaRPr>
          </a:p>
          <a:p>
            <a:pPr indent="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613175" y="5292750"/>
            <a:ext cx="113439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2"/>
                </a:solidFill>
              </a:rPr>
              <a:t>Keep Calm and No Relationship(peace)(smiley face)(heart)</a:t>
            </a:r>
            <a:endParaRPr b="1" sz="3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Hate Crime</a:t>
            </a: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>
                <a:solidFill>
                  <a:srgbClr val="0000FF"/>
                </a:solidFill>
              </a:rPr>
              <a:t>Education</a:t>
            </a:r>
            <a:r>
              <a:rPr lang="en-US"/>
              <a:t> Correlation</a:t>
            </a: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4"/>
          <p:cNvSpPr txBox="1"/>
          <p:nvPr>
            <p:ph idx="4294967295" type="body"/>
          </p:nvPr>
        </p:nvSpPr>
        <p:spPr>
          <a:xfrm>
            <a:off x="109728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TOP FIVE HATE CRIME INCIDENT STATES (10% OF POP.)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4"/>
          <p:cNvSpPr txBox="1"/>
          <p:nvPr>
            <p:ph idx="4294967295" type="body"/>
          </p:nvPr>
        </p:nvSpPr>
        <p:spPr>
          <a:xfrm>
            <a:off x="1097280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1" marL="65836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Jersey (54.1)</a:t>
            </a:r>
            <a:endParaRPr>
              <a:solidFill>
                <a:srgbClr val="FF0000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Massachusetts (53.3)</a:t>
            </a:r>
            <a:endParaRPr>
              <a:solidFill>
                <a:srgbClr val="9900FF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North Dakota (48.8)</a:t>
            </a:r>
            <a:endParaRPr>
              <a:solidFill>
                <a:srgbClr val="9900FF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Kentucky (44.3)</a:t>
            </a:r>
            <a:endParaRPr>
              <a:solidFill>
                <a:srgbClr val="9900FF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Washington (40.3</a:t>
            </a:r>
            <a:r>
              <a:rPr b="0" i="0" lang="en-US" sz="2400" u="none" cap="none" strike="noStrike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rgbClr val="674EA7"/>
              </a:solidFill>
            </a:endParaRPr>
          </a:p>
          <a:p>
            <a:pPr indent="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4"/>
          <p:cNvSpPr txBox="1"/>
          <p:nvPr>
            <p:ph idx="4294967295" type="body"/>
          </p:nvPr>
        </p:nvSpPr>
        <p:spPr>
          <a:xfrm>
            <a:off x="621792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Highest</a:t>
            </a: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FIVE </a:t>
            </a:r>
            <a:r>
              <a:rPr lang="en-US"/>
              <a:t>HIGH SCHOOL GRADUATION RATE </a:t>
            </a: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STATES (10% OF POP.)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4"/>
          <p:cNvSpPr txBox="1"/>
          <p:nvPr>
            <p:ph idx="4294967295" type="body"/>
          </p:nvPr>
        </p:nvSpPr>
        <p:spPr>
          <a:xfrm>
            <a:off x="6912375" y="2582325"/>
            <a:ext cx="3244500" cy="23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 sz="2400">
                <a:solidFill>
                  <a:srgbClr val="0000FF"/>
                </a:solidFill>
              </a:rPr>
              <a:t>Iowa</a:t>
            </a:r>
            <a:r>
              <a:rPr lang="en-US" sz="2400">
                <a:solidFill>
                  <a:srgbClr val="0000FF"/>
                </a:solidFill>
              </a:rPr>
              <a:t> (91.3)</a:t>
            </a:r>
            <a:endParaRPr sz="2400">
              <a:solidFill>
                <a:srgbClr val="0000FF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en-US" sz="2400">
                <a:solidFill>
                  <a:srgbClr val="FF0000"/>
                </a:solidFill>
              </a:rPr>
              <a:t>New Jersey (90.2) </a:t>
            </a:r>
            <a:endParaRPr sz="2400">
              <a:solidFill>
                <a:srgbClr val="FF0000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 sz="2400">
                <a:solidFill>
                  <a:srgbClr val="0000FF"/>
                </a:solidFill>
              </a:rPr>
              <a:t>West Virginia (89.8)</a:t>
            </a:r>
            <a:endParaRPr sz="2400">
              <a:solidFill>
                <a:srgbClr val="0000FF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 sz="2400">
                <a:solidFill>
                  <a:srgbClr val="0000FF"/>
                </a:solidFill>
              </a:rPr>
              <a:t>Nebraska (89.3)</a:t>
            </a:r>
            <a:endParaRPr sz="2400">
              <a:solidFill>
                <a:srgbClr val="0000FF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2400"/>
              <a:buAutoNum type="arabicPeriod"/>
            </a:pPr>
            <a:r>
              <a:rPr lang="en-US" sz="2400">
                <a:solidFill>
                  <a:srgbClr val="0000FF"/>
                </a:solidFill>
              </a:rPr>
              <a:t>Texas (89.1)</a:t>
            </a:r>
            <a:endParaRPr sz="2400">
              <a:solidFill>
                <a:srgbClr val="0000FF"/>
              </a:solidFill>
            </a:endParaRPr>
          </a:p>
          <a:p>
            <a:pPr indent="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chris christie"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0" y="4514125"/>
            <a:ext cx="1360000" cy="16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Employment</a:t>
            </a: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Data Discovery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/>
              <a:t>verage by state; 2015.</a:t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Source: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/>
              <a:t>US Census American Fact Finder website.  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/>
              <a:t>Debate over different measures of unemployment; Bureau of Labor Statistics U6 generally considered most comprehensive but unable to make API work.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/>
              <a:t>Used Census employment data instead.</a:t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50" y="313575"/>
            <a:ext cx="11086750" cy="54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800"/>
              <a:buFont typeface="Calibri"/>
              <a:buNone/>
            </a:pPr>
            <a:r>
              <a:rPr lang="en-US">
                <a:solidFill>
                  <a:srgbClr val="CCCCCC"/>
                </a:solidFill>
              </a:rPr>
              <a:t>Employment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>
                <a:solidFill>
                  <a:srgbClr val="666666"/>
                </a:solidFill>
              </a:rPr>
              <a:t>Rate</a:t>
            </a: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Results</a:t>
            </a:r>
            <a:endParaRPr b="0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Lowest Average by State (201</a:t>
            </a:r>
            <a:r>
              <a:rPr lang="en-US" sz="3200"/>
              <a:t>5</a:t>
            </a: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b="0" i="0" sz="3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West Virginia (53.9%)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434343"/>
                </a:solidFill>
              </a:rPr>
              <a:t>Mississippi</a:t>
            </a:r>
            <a:r>
              <a:rPr b="0" i="0" lang="en-US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>
                <a:solidFill>
                  <a:srgbClr val="434343"/>
                </a:solidFill>
              </a:rPr>
              <a:t>58%</a:t>
            </a:r>
            <a:r>
              <a:rPr b="0" i="0" lang="en-US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rgbClr val="434343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666666"/>
                </a:solidFill>
              </a:rPr>
              <a:t>Alabama </a:t>
            </a:r>
            <a:r>
              <a:rPr b="0" i="0" lang="en-US" sz="24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400">
                <a:solidFill>
                  <a:srgbClr val="666666"/>
                </a:solidFill>
              </a:rPr>
              <a:t>58.3%</a:t>
            </a:r>
            <a:r>
              <a:rPr b="0" i="0" lang="en-US" sz="24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rgbClr val="666666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999999"/>
                </a:solidFill>
              </a:rPr>
              <a:t>Arkansas</a:t>
            </a: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>
                <a:solidFill>
                  <a:srgbClr val="999999"/>
                </a:solidFill>
              </a:rPr>
              <a:t>58.7%</a:t>
            </a:r>
            <a:r>
              <a:rPr b="0" i="0" lang="en-U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rgbClr val="999999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B7B7B7"/>
                </a:solidFill>
              </a:rPr>
              <a:t>Florida</a:t>
            </a:r>
            <a:r>
              <a:rPr b="0" i="0" lang="en-US" sz="24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>
                <a:solidFill>
                  <a:srgbClr val="B7B7B7"/>
                </a:solidFill>
              </a:rPr>
              <a:t>59.2%</a:t>
            </a:r>
            <a:r>
              <a:rPr b="0" i="0" lang="en-US" sz="24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400" u="none" cap="none" strike="noStrike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250" y="2095000"/>
            <a:ext cx="5316600" cy="352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920000" dist="19050">
              <a:srgbClr val="000000">
                <a:alpha val="50000"/>
              </a:srgbClr>
            </a:outerShdw>
          </a:effectLst>
        </p:spPr>
      </p:pic>
      <p:sp>
        <p:nvSpPr>
          <p:cNvPr id="260" name="Google Shape;260;p38"/>
          <p:cNvSpPr txBox="1"/>
          <p:nvPr>
            <p:ph type="title"/>
          </p:nvPr>
        </p:nvSpPr>
        <p:spPr>
          <a:xfrm>
            <a:off x="1097275" y="286600"/>
            <a:ext cx="100584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Calibri"/>
              <a:buNone/>
            </a:pPr>
            <a:r>
              <a:rPr b="0" i="0" lang="en-US" sz="432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Hate Crime vs Median Household Income</a:t>
            </a:r>
            <a:endParaRPr b="0" i="0" sz="432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178" y="2093800"/>
            <a:ext cx="5104500" cy="3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92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Hate Crime &amp; </a:t>
            </a:r>
            <a:r>
              <a:rPr lang="en-US"/>
              <a:t>Employment Rate Correlation?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109728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TOP FIVE HATE CRIME INCIDENT STATES (10% OF POP.)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9"/>
          <p:cNvSpPr txBox="1"/>
          <p:nvPr>
            <p:ph idx="2" type="body"/>
          </p:nvPr>
        </p:nvSpPr>
        <p:spPr>
          <a:xfrm>
            <a:off x="1097280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1" marL="65836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New Jersey (54.1)</a:t>
            </a:r>
            <a:endParaRPr>
              <a:solidFill>
                <a:srgbClr val="9900FF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Massachusetts (53.3)</a:t>
            </a:r>
            <a:endParaRPr>
              <a:solidFill>
                <a:srgbClr val="9900FF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North Dakota (48.8)</a:t>
            </a:r>
            <a:endParaRPr>
              <a:solidFill>
                <a:srgbClr val="9900FF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Kentucky (44.3)</a:t>
            </a:r>
            <a:endParaRPr>
              <a:solidFill>
                <a:srgbClr val="9900FF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Washington (40.3)</a:t>
            </a:r>
            <a:endParaRPr>
              <a:solidFill>
                <a:srgbClr val="9900FF"/>
              </a:solidFill>
            </a:endParaRPr>
          </a:p>
          <a:p>
            <a:pPr indent="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9"/>
          <p:cNvSpPr txBox="1"/>
          <p:nvPr>
            <p:ph idx="3" type="body"/>
          </p:nvPr>
        </p:nvSpPr>
        <p:spPr>
          <a:xfrm>
            <a:off x="621792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BOTTOM FIVE </a:t>
            </a:r>
            <a:r>
              <a:rPr lang="en-US"/>
              <a:t>EMPLOYMENT RATE</a:t>
            </a: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STATES (10% OF POP.)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9"/>
          <p:cNvSpPr txBox="1"/>
          <p:nvPr>
            <p:ph idx="4" type="body"/>
          </p:nvPr>
        </p:nvSpPr>
        <p:spPr>
          <a:xfrm>
            <a:off x="6217920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20980" lvl="1" marL="384048" rtl="0" algn="l"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arabicPeriod"/>
            </a:pPr>
            <a:r>
              <a:rPr lang="en-US" sz="2400">
                <a:solidFill>
                  <a:srgbClr val="434343"/>
                </a:solidFill>
              </a:rPr>
              <a:t>West Virginia (53.9%)</a:t>
            </a:r>
            <a:endParaRPr sz="2400">
              <a:solidFill>
                <a:srgbClr val="434343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arabicPeriod"/>
            </a:pPr>
            <a:r>
              <a:rPr lang="en-US" sz="2400">
                <a:solidFill>
                  <a:srgbClr val="434343"/>
                </a:solidFill>
              </a:rPr>
              <a:t>Mississippi (58%)</a:t>
            </a:r>
            <a:endParaRPr>
              <a:solidFill>
                <a:srgbClr val="434343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arabicPeriod"/>
            </a:pPr>
            <a:r>
              <a:rPr lang="en-US" sz="2400">
                <a:solidFill>
                  <a:srgbClr val="434343"/>
                </a:solidFill>
              </a:rPr>
              <a:t>Alabama (58.3%)</a:t>
            </a:r>
            <a:endParaRPr>
              <a:solidFill>
                <a:srgbClr val="434343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arabicPeriod"/>
            </a:pPr>
            <a:r>
              <a:rPr lang="en-US" sz="2400">
                <a:solidFill>
                  <a:srgbClr val="434343"/>
                </a:solidFill>
              </a:rPr>
              <a:t>Arkansas (58.7%)</a:t>
            </a:r>
            <a:endParaRPr>
              <a:solidFill>
                <a:srgbClr val="434343"/>
              </a:solidFill>
            </a:endParaRPr>
          </a:p>
          <a:p>
            <a:pPr indent="-220980" lvl="1" marL="384048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arabicPeriod"/>
            </a:pPr>
            <a:r>
              <a:rPr lang="en-US" sz="2400">
                <a:solidFill>
                  <a:srgbClr val="434343"/>
                </a:solidFill>
              </a:rPr>
              <a:t>Florida (59.2%)</a:t>
            </a:r>
            <a:endParaRPr sz="2400">
              <a:solidFill>
                <a:srgbClr val="434343"/>
              </a:solidFill>
            </a:endParaRPr>
          </a:p>
          <a:p>
            <a:pPr indent="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/>
        </p:nvSpPr>
        <p:spPr>
          <a:xfrm>
            <a:off x="5309050" y="3030525"/>
            <a:ext cx="64653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There is no heat.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00" y="7351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State Debt</a:t>
            </a: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Data Discovery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27000" lvl="0" marL="91440" rtl="0" algn="l"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Aggregated by State; 2015</a:t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Source: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 sz="2000"/>
              <a:t>Came in an easy to use .csv from census.gov</a:t>
            </a:r>
            <a:r>
              <a:rPr lang="en-US"/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27000" lvl="0" marL="91440" rtl="0" algn="l"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Definitions:</a:t>
            </a:r>
            <a:endParaRPr/>
          </a:p>
          <a:p>
            <a:pPr indent="-182880" lvl="1" marL="384048" rtl="0" algn="l"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000"/>
              <a:t>All loans that the State has issued/backed</a:t>
            </a:r>
            <a:endParaRPr/>
          </a:p>
          <a:p>
            <a:pPr indent="0" lvl="0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each participating U.S. state, we wanted to compare Hate Crimes to: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State Debt</a:t>
            </a:r>
            <a:endParaRPr/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Employment Rate</a:t>
            </a:r>
            <a:endParaRPr/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Education Level</a:t>
            </a:r>
            <a:endParaRPr/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en-US" sz="3200"/>
              <a:t>Median Household Income</a:t>
            </a:r>
            <a:endParaRPr b="0" i="0" sz="3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25" y="202025"/>
            <a:ext cx="10530875" cy="57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800"/>
              <a:buFont typeface="Calibri"/>
              <a:buNone/>
            </a:pPr>
            <a:r>
              <a:rPr lang="en-US">
                <a:solidFill>
                  <a:srgbClr val="E06666"/>
                </a:solidFill>
              </a:rPr>
              <a:t>State</a:t>
            </a:r>
            <a:r>
              <a:rPr lang="en-US">
                <a:solidFill>
                  <a:srgbClr val="CCCCCC"/>
                </a:solidFill>
              </a:rPr>
              <a:t> </a:t>
            </a:r>
            <a:r>
              <a:rPr lang="en-US">
                <a:solidFill>
                  <a:srgbClr val="CC0000"/>
                </a:solidFill>
              </a:rPr>
              <a:t>Debt</a:t>
            </a:r>
            <a:r>
              <a:rPr lang="en-US">
                <a:solidFill>
                  <a:srgbClr val="CCCCCC"/>
                </a:solidFill>
              </a:rPr>
              <a:t> </a:t>
            </a:r>
            <a:r>
              <a:rPr b="0" i="0" lang="en-US" sz="48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4800" u="none" cap="none" strike="noStrike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Char char=" "/>
            </a:pPr>
            <a:r>
              <a:rPr lang="en-US" sz="3200"/>
              <a:t>Top Debt</a:t>
            </a: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by State (</a:t>
            </a:r>
            <a:r>
              <a:rPr lang="en-US" sz="3200"/>
              <a:t>in billions</a:t>
            </a: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b="0" i="0" sz="3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660000"/>
                </a:solidFill>
              </a:rPr>
              <a:t>California ($151.72)</a:t>
            </a:r>
            <a:endParaRPr b="0" i="0" sz="2400" u="none" cap="none" strike="noStrike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990000"/>
                </a:solidFill>
              </a:rPr>
              <a:t>New York ($137.37)</a:t>
            </a:r>
            <a:endParaRPr>
              <a:solidFill>
                <a:srgbClr val="990000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CC0000"/>
                </a:solidFill>
              </a:rPr>
              <a:t>Massachusetts ($75.31)</a:t>
            </a:r>
            <a:endParaRPr>
              <a:solidFill>
                <a:srgbClr val="CC0000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06666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E06666"/>
                </a:solidFill>
              </a:rPr>
              <a:t>New Jersey ($67.17)</a:t>
            </a:r>
            <a:endParaRPr>
              <a:solidFill>
                <a:srgbClr val="E06666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EA9999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EA9999"/>
                </a:solidFill>
              </a:rPr>
              <a:t>Illinois ($64.21)</a:t>
            </a:r>
            <a:endParaRPr b="0" i="0" sz="2400" u="none" cap="none" strike="noStrike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450" y="2094400"/>
            <a:ext cx="5741599" cy="352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920000" dist="19050">
              <a:srgbClr val="000000">
                <a:alpha val="50000"/>
              </a:srgbClr>
            </a:outerShdw>
          </a:effectLst>
        </p:spPr>
      </p:pic>
      <p:sp>
        <p:nvSpPr>
          <p:cNvPr id="299" name="Google Shape;299;p44"/>
          <p:cNvSpPr txBox="1"/>
          <p:nvPr>
            <p:ph type="title"/>
          </p:nvPr>
        </p:nvSpPr>
        <p:spPr>
          <a:xfrm>
            <a:off x="1097275" y="286595"/>
            <a:ext cx="100584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20"/>
              <a:buFont typeface="Calibri"/>
              <a:buNone/>
            </a:pPr>
            <a:r>
              <a:rPr b="0" i="0" lang="en-US" sz="432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Hate Crime vs </a:t>
            </a:r>
            <a:r>
              <a:rPr lang="en-US" sz="4320"/>
              <a:t>State Debt</a:t>
            </a:r>
            <a:endParaRPr b="0" i="0" sz="432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4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675" y="2093800"/>
            <a:ext cx="5637900" cy="352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92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Hate Crime vs. State Debt Correlation</a:t>
            </a:r>
            <a:endParaRPr/>
          </a:p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109728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TOP FIVE HATE CRIME INCIDENT STATES (10% OF POP.)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5"/>
          <p:cNvSpPr txBox="1"/>
          <p:nvPr>
            <p:ph idx="4294967295" type="body"/>
          </p:nvPr>
        </p:nvSpPr>
        <p:spPr>
          <a:xfrm>
            <a:off x="1097280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1" marL="65836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FF0000"/>
                </a:solidFill>
              </a:rPr>
              <a:t>New Jersey (54.1)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FF0000"/>
                </a:solidFill>
              </a:rPr>
              <a:t>Massachusetts (53.3)</a:t>
            </a:r>
            <a:endParaRPr sz="2400">
              <a:solidFill>
                <a:srgbClr val="FF0000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North Dakota (48.8)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lang="en-US" sz="2400"/>
              <a:t>Kentucky (44.3)</a:t>
            </a:r>
            <a:endParaRPr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Washington (40.3)</a:t>
            </a:r>
            <a:endParaRPr/>
          </a:p>
          <a:p>
            <a:pPr indent="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5"/>
          <p:cNvSpPr txBox="1"/>
          <p:nvPr>
            <p:ph idx="4294967295" type="body"/>
          </p:nvPr>
        </p:nvSpPr>
        <p:spPr>
          <a:xfrm>
            <a:off x="6217930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1" marL="65836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lang="en-US" sz="2400"/>
              <a:t>California ($151.7)</a:t>
            </a:r>
            <a:endParaRPr sz="2400"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lang="en-US" sz="2400"/>
              <a:t>New York ($137.4)</a:t>
            </a:r>
            <a:endParaRPr sz="2400"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rgbClr val="FF0000"/>
                </a:solidFill>
              </a:rPr>
              <a:t>Massachusetts ($75.3)</a:t>
            </a:r>
            <a:endParaRPr sz="2400">
              <a:solidFill>
                <a:srgbClr val="FF0000"/>
              </a:solidFill>
            </a:endParaRPr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FF0000"/>
                </a:solidFill>
              </a:rPr>
              <a:t>New Jersey ($67.2)</a:t>
            </a:r>
            <a:endParaRPr sz="2400"/>
          </a:p>
          <a:p>
            <a:pPr indent="-45720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AutoNum type="arabicPeriod"/>
            </a:pPr>
            <a:r>
              <a:rPr lang="en-US" sz="2400"/>
              <a:t>Illinois ($62.2)</a:t>
            </a:r>
            <a:endParaRPr sz="2400"/>
          </a:p>
          <a:p>
            <a:pPr indent="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2400"/>
          </a:p>
        </p:txBody>
      </p:sp>
      <p:sp>
        <p:nvSpPr>
          <p:cNvPr id="309" name="Google Shape;309;p45"/>
          <p:cNvSpPr txBox="1"/>
          <p:nvPr/>
        </p:nvSpPr>
        <p:spPr>
          <a:xfrm>
            <a:off x="5952525" y="1846000"/>
            <a:ext cx="52959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TOP FIVE STATES WITH MOST DEBT ($B)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DOUBLE HEAT</a:t>
            </a:r>
            <a:r>
              <a:rPr lang="en-US"/>
              <a:t> IN </a:t>
            </a:r>
            <a:endParaRPr/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>
                <a:solidFill>
                  <a:srgbClr val="FF9900"/>
                </a:solidFill>
              </a:rPr>
              <a:t>NEW JERSEY </a:t>
            </a:r>
            <a:r>
              <a:rPr lang="en-US"/>
              <a:t>AND </a:t>
            </a:r>
            <a:r>
              <a:rPr lang="en-US">
                <a:solidFill>
                  <a:srgbClr val="FF9900"/>
                </a:solidFill>
              </a:rPr>
              <a:t>MASS</a:t>
            </a:r>
            <a:r>
              <a:rPr lang="en-US"/>
              <a:t>!!</a:t>
            </a:r>
            <a:endParaRPr b="0" i="0" sz="4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475" y="2050900"/>
            <a:ext cx="4514575" cy="41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5" y="1712466"/>
            <a:ext cx="3205945" cy="481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a t-test necessary?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7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Plotted 2012 – 2016 data to box plot to see if the medians were different from each other.</a:t>
            </a:r>
            <a:endParaRPr/>
          </a:p>
          <a:p>
            <a:pPr indent="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/>
              <a:t>First glance shows the medians all very similar.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9144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in Jupyter Notebook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50" y="637075"/>
            <a:ext cx="10776875" cy="53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in Jupyter Notebook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238" y="2531533"/>
            <a:ext cx="4937100" cy="37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Welch’s t-test results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5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963" y="2548467"/>
            <a:ext cx="4938600" cy="36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1"/>
          <p:cNvSpPr txBox="1"/>
          <p:nvPr>
            <p:ph idx="1" type="body"/>
          </p:nvPr>
        </p:nvSpPr>
        <p:spPr>
          <a:xfrm>
            <a:off x="1097279" y="1846052"/>
            <a:ext cx="10058083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NULL HYPOTHESIS ASSUMES MEANS ARE EQUAL BY CHANCE. P-VALUE &lt; 0.05, THEREFORE THE MEANS ARE SIGNIFICANTLY DIFFERENT, SO WE REJECT THE NULL HYPOTHESIS.</a:t>
            </a:r>
            <a:endParaRPr b="0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1097280" y="286603"/>
            <a:ext cx="10058400" cy="14405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census.gov</a:t>
            </a:r>
            <a:endParaRPr/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FBI Uniform Crime Reporting (UCR)</a:t>
            </a:r>
            <a:endParaRPr/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Education Week</a:t>
            </a:r>
            <a:endParaRPr/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fivethirtyeight.com</a:t>
            </a:r>
            <a:endParaRPr b="0" i="0" sz="3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T-test between highest and lowest median years (2012, 2014)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905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Char char=" "/>
            </a:pPr>
            <a:r>
              <a:rPr b="0" i="0" lang="en-US" sz="3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Conducted Welch’s ttest as they were two independent populations.</a:t>
            </a:r>
            <a:endParaRPr sz="3000"/>
          </a:p>
          <a:p>
            <a:pPr indent="-1905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 "/>
            </a:pPr>
            <a:r>
              <a:rPr lang="en-US" sz="3000"/>
              <a:t>Result: P-value is &lt;.05 therefore the null hypothesis that the means should be the same is not statistically likely.  So we reject the null hypothesis; </a:t>
            </a:r>
            <a:r>
              <a:rPr lang="en-US" sz="3000">
                <a:solidFill>
                  <a:srgbClr val="9900FF"/>
                </a:solidFill>
              </a:rPr>
              <a:t>there is no correlation between the incidents in 2012 and 2014</a:t>
            </a:r>
            <a:r>
              <a:rPr lang="en-US" sz="3000"/>
              <a:t>.</a:t>
            </a:r>
            <a:endParaRPr sz="3000"/>
          </a:p>
          <a:p>
            <a:pPr indent="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9144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...however, doing an ANOVA for </a:t>
            </a:r>
            <a:endParaRPr/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2012 - 2016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3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905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Char char=" "/>
            </a:pPr>
            <a:r>
              <a:rPr b="0" i="0" lang="en-US" sz="3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Conducted Welch’s ttest as they were two independent populations.</a:t>
            </a:r>
            <a:endParaRPr sz="3000"/>
          </a:p>
          <a:p>
            <a:pPr indent="-1905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 "/>
            </a:pPr>
            <a:r>
              <a:rPr lang="en-US" sz="3000"/>
              <a:t>Result: </a:t>
            </a:r>
            <a:r>
              <a:rPr lang="en-US" sz="3000"/>
              <a:t>P-value &gt; 0.05 therefore we accept the null hypothesis that </a:t>
            </a:r>
            <a:r>
              <a:rPr lang="en-US" sz="3000">
                <a:solidFill>
                  <a:srgbClr val="9900FF"/>
                </a:solidFill>
              </a:rPr>
              <a:t>the means are significantly similar across all five years</a:t>
            </a:r>
            <a:r>
              <a:rPr lang="en-US" sz="3000"/>
              <a:t>.</a:t>
            </a:r>
            <a:endParaRPr sz="3000"/>
          </a:p>
          <a:p>
            <a:pPr indent="-1905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 "/>
            </a:pPr>
            <a:r>
              <a:t/>
            </a:r>
            <a:endParaRPr sz="3000"/>
          </a:p>
          <a:p>
            <a:pPr indent="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9144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in Jupyter Notebook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There is a correlation between </a:t>
            </a:r>
            <a:r>
              <a:rPr lang="en-US">
                <a:solidFill>
                  <a:srgbClr val="9900FF"/>
                </a:solidFill>
              </a:rPr>
              <a:t>Hate Crimes</a:t>
            </a:r>
            <a:r>
              <a:rPr lang="en-US"/>
              <a:t> and </a:t>
            </a:r>
            <a:r>
              <a:rPr lang="en-US">
                <a:solidFill>
                  <a:srgbClr val="FF0000"/>
                </a:solidFill>
              </a:rPr>
              <a:t>State Debt</a:t>
            </a:r>
            <a:r>
              <a:rPr lang="en-US"/>
              <a:t> and </a:t>
            </a:r>
            <a:r>
              <a:rPr lang="en-US">
                <a:solidFill>
                  <a:srgbClr val="F1C232"/>
                </a:solidFill>
              </a:rPr>
              <a:t>Median </a:t>
            </a:r>
            <a:r>
              <a:rPr lang="en-US">
                <a:solidFill>
                  <a:srgbClr val="FF9900"/>
                </a:solidFill>
              </a:rPr>
              <a:t>Income </a:t>
            </a:r>
            <a:r>
              <a:rPr lang="en-US"/>
              <a:t>Inequality.  </a:t>
            </a:r>
            <a:r>
              <a:rPr lang="en-US"/>
              <a:t>However: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Is the co</a:t>
            </a:r>
            <a:r>
              <a:rPr lang="en-US"/>
              <a:t>rrelation for state debt only for 2015, or does it change for 2012 - 2016?  </a:t>
            </a:r>
            <a:endParaRPr/>
          </a:p>
          <a:p>
            <a:pPr indent="-195580" lvl="1" marL="38404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◦"/>
            </a:pPr>
            <a:r>
              <a:rPr lang="en-US"/>
              <a:t>Same question for Education and Employment.  Would their five year averages have a correlation to Hate Crimes?  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US"/>
              <a:t>Therefore </a:t>
            </a:r>
            <a:r>
              <a:rPr b="1" lang="en-US">
                <a:solidFill>
                  <a:schemeClr val="accent2"/>
                </a:solidFill>
              </a:rPr>
              <a:t>f</a:t>
            </a:r>
            <a:r>
              <a:rPr b="1" i="0" lang="en-US" cap="none" strike="noStrike">
                <a:solidFill>
                  <a:schemeClr val="accent2"/>
                </a:solidFill>
              </a:rPr>
              <a:t>urther research is needed</a:t>
            </a:r>
            <a:r>
              <a:rPr lang="en-US"/>
              <a:t>.</a:t>
            </a:r>
            <a:endParaRPr b="0" i="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t/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Box plot showing very similar medians = the null hypothesis that their means were equal is highly likely.  Confirmed in ANOVA.  However: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Choosing the most disparate individual groups (2012 and 2014) revealed that their means were not statistically likely.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Therefore ANOVA and T-tests could show </a:t>
            </a:r>
            <a:r>
              <a:rPr b="1" lang="en-US">
                <a:solidFill>
                  <a:schemeClr val="accent2"/>
                </a:solidFill>
              </a:rPr>
              <a:t>opposite results which are both correct </a:t>
            </a:r>
            <a:r>
              <a:rPr lang="en-US"/>
              <a:t>depending upon the data you include.</a:t>
            </a:r>
            <a:endParaRPr/>
          </a:p>
        </p:txBody>
      </p:sp>
      <p:sp>
        <p:nvSpPr>
          <p:cNvPr id="368" name="Google Shape;368;p5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Overall Findings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700" y="18575"/>
            <a:ext cx="4177175" cy="32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200" y="71350"/>
            <a:ext cx="41771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0785" y="3379175"/>
            <a:ext cx="3695614" cy="32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75" y="2512775"/>
            <a:ext cx="4272300" cy="39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6"/>
          <p:cNvSpPr txBox="1"/>
          <p:nvPr/>
        </p:nvSpPr>
        <p:spPr>
          <a:xfrm>
            <a:off x="661600" y="475775"/>
            <a:ext cx="1614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New Jersey</a:t>
            </a:r>
            <a:endParaRPr b="1" sz="1800"/>
          </a:p>
        </p:txBody>
      </p:sp>
      <p:sp>
        <p:nvSpPr>
          <p:cNvPr id="378" name="Google Shape;378;p56"/>
          <p:cNvSpPr txBox="1"/>
          <p:nvPr/>
        </p:nvSpPr>
        <p:spPr>
          <a:xfrm>
            <a:off x="334100" y="2135475"/>
            <a:ext cx="1856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Massachusetts</a:t>
            </a:r>
            <a:endParaRPr b="1" sz="1800"/>
          </a:p>
        </p:txBody>
      </p:sp>
      <p:sp>
        <p:nvSpPr>
          <p:cNvPr id="379" name="Google Shape;379;p56"/>
          <p:cNvSpPr txBox="1"/>
          <p:nvPr/>
        </p:nvSpPr>
        <p:spPr>
          <a:xfrm>
            <a:off x="8071750" y="5726875"/>
            <a:ext cx="1614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Kentucky</a:t>
            </a:r>
            <a:endParaRPr b="1" sz="1800"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/>
              <a:t>Hate Crimes: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b="0" i="0" lang="en-US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Multiple Years (2015 vs 5-year </a:t>
            </a:r>
            <a:r>
              <a:rPr lang="en-US"/>
              <a:t>avg); Hate Crime vs Incident Definition; voluntary agency submissions; no data from Hawaii; possible “awareness bias” in Massachusetts; addendum in 2012 to data possible reason for high overall number in New Jersey</a:t>
            </a:r>
            <a:endParaRPr b="0" i="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Employment:</a:t>
            </a:r>
            <a:endParaRPr/>
          </a:p>
          <a:p>
            <a:pPr indent="-182880" lvl="1" marL="384048" rtl="0" algn="l"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Bureau of Labor Statistics API</a:t>
            </a:r>
            <a:endParaRPr/>
          </a:p>
          <a:p>
            <a:pPr indent="-127000" lvl="0" marL="91440" rtl="0" algn="l"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Education:</a:t>
            </a:r>
            <a:endParaRPr/>
          </a:p>
          <a:p>
            <a:pPr indent="-182880" lvl="1" marL="384048" rtl="0" algn="l"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To use public high school graduation rate as the only indicator may not be sufficient to conclude the education has no relationship with hate crime. </a:t>
            </a:r>
            <a:endParaRPr/>
          </a:p>
          <a:p>
            <a:pPr indent="-127000" lvl="0" marL="91440" rtl="0" algn="l"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State Debt:</a:t>
            </a:r>
            <a:endParaRPr/>
          </a:p>
          <a:p>
            <a:pPr indent="-182880" lvl="1" marL="384048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◦"/>
            </a:pPr>
            <a:r>
              <a:rPr lang="en-US"/>
              <a:t> </a:t>
            </a:r>
            <a:r>
              <a:rPr lang="en-US"/>
              <a:t>In regards to debt, normalizing by population may garner further insight into which states have more ‘true’ debt.</a:t>
            </a:r>
            <a:endParaRPr/>
          </a:p>
        </p:txBody>
      </p:sp>
      <p:sp>
        <p:nvSpPr>
          <p:cNvPr id="385" name="Google Shape;385;p5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 draft folder separate from folder to push to GitHub.</a:t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Don’t “add .” to github, add only relevant files to GitHub.</a:t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Besides the heatmap, statistical correlation tests could be used to test the relationship between factors and hate crimes. </a:t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Bias in how we analyzed data.  We could have looked at correlations in the opposite direction of what we assumed:</a:t>
            </a:r>
            <a:endParaRPr sz="1800"/>
          </a:p>
          <a:p>
            <a:pPr indent="-182880" lvl="1" marL="384048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h</a:t>
            </a:r>
            <a:r>
              <a:rPr lang="en-US" sz="1800"/>
              <a:t>igher hate crimes with higher </a:t>
            </a:r>
            <a:r>
              <a:rPr lang="en-US"/>
              <a:t>education, </a:t>
            </a:r>
            <a:r>
              <a:rPr lang="en-US" sz="1800"/>
              <a:t>employment, income and lower state debt</a:t>
            </a:r>
            <a:r>
              <a:rPr lang="en-US"/>
              <a:t>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Improvements for the future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Jessica: </a:t>
            </a: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Education analysis, graduation rate heat map, draft PPT</a:t>
            </a:r>
            <a:endParaRPr/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Nabil: </a:t>
            </a: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Geopandas plot, failed BLS API, Employment analysis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Dustin: </a:t>
            </a: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State debt analysis, </a:t>
            </a:r>
            <a:r>
              <a:rPr lang="en-US" sz="2400"/>
              <a:t>state debt heat map</a:t>
            </a:r>
            <a:endParaRPr b="0" i="0" sz="2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Dan:</a:t>
            </a:r>
            <a:r>
              <a:rPr b="0" i="0" lang="en-US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Hate Crimes and Median Income</a:t>
            </a:r>
            <a:r>
              <a:rPr lang="en-US" sz="2400"/>
              <a:t> data and plots</a:t>
            </a:r>
            <a:r>
              <a:rPr b="0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ttest, Git master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363" y="2185600"/>
            <a:ext cx="5094450" cy="38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625" y="1920250"/>
            <a:ext cx="4910850" cy="34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Hate Crime Data Discovery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Aggregated by State; 5-year average (2012 – 2016); Normalized by reporting agency population</a:t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Source: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from FBI Uniform Crime Reporting (UCR) website.  Aggregation of all </a:t>
            </a:r>
            <a:r>
              <a:rPr b="1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self-reporting agencies </a:t>
            </a: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 US.  Most uniform list.</a:t>
            </a:r>
            <a:endParaRPr/>
          </a:p>
          <a:p>
            <a:pPr indent="-114300" lvl="0" marL="9144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/>
              <a:t>Alternate Source (did not use):</a:t>
            </a:r>
            <a:endParaRPr sz="1800"/>
          </a:p>
          <a:p>
            <a:pPr indent="-182880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Did not use Southern Poverty Law Center (SPLC) for continuity and potential overlap with FBI #s.</a:t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Definitions: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Hate </a:t>
            </a:r>
            <a:r>
              <a:rPr b="0" i="1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Crimes</a:t>
            </a: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(prosecutable) vs. Hate </a:t>
            </a:r>
            <a:r>
              <a:rPr b="0" i="1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Incident</a:t>
            </a: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(could be protected under free speech).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b="0" i="1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Agencies </a:t>
            </a: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are law enforcement agencies.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668" y="736601"/>
            <a:ext cx="8898466" cy="5325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Plotly Choropleth Heat Maps</a:t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Need to register for free Plotly account to use: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Plotly api_key</a:t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880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Choropleth heat map code example converts all data to STR, then single data frame into DICTS for data and legend then plots.</a:t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Looks more complicated than it actually is.</a:t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t/>
            </a:r>
            <a:endParaRPr/>
          </a:p>
          <a:p>
            <a:pPr indent="-1270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Hate Crime Incidents normalized by population so that CA would not be unfairly weighted.</a:t>
            </a:r>
            <a:endParaRPr/>
          </a:p>
          <a:p>
            <a:pPr indent="-182880" lvl="1" marL="38404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000"/>
              <a:t>Normalized HC Incidents = (Number of Hate Crime Incidents / Agency Population ) * 1M</a:t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068" y="211668"/>
            <a:ext cx="11099800" cy="601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